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348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63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928556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8994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42421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8186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8993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789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21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85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99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393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08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343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057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2937-7933-42AB-9000-86DDF98D206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508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82937-7933-42AB-9000-86DDF98D206C}" type="datetimeFigureOut">
              <a:rPr lang="en-US" smtClean="0"/>
              <a:t>2/23/2024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EE0863B-FE59-410D-957B-3D4230C37F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11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s06web.zoom.us/j/84981492534?pwd=QKbCYcxfak3X6TmtlhH61awRGRc1SP.1" TargetMode="External"/><Relationship Id="rId2" Type="http://schemas.openxmlformats.org/officeDocument/2006/relationships/hyperlink" Target="https://us06web.zoom.us/j/89231287102?pwd=T7IJgmusabivaGDDctqFvUy13JtvmR.1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us06web.zoom.us/j/84073950270?pwd=xZUiMhahKEu9eOOjc8fUavqJuC2r6Z.1" TargetMode="External"/><Relationship Id="rId2" Type="http://schemas.openxmlformats.org/officeDocument/2006/relationships/hyperlink" Target="https://us06web.zoom.us/j/81184125350?pwd=Mko54wnd4wuB7l9gURyo9u2WUe5X4E.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s06web.zoom.us/j/86003687284?pwd=uLIU18C2rPluZGqdJVZRhiOrZ42eWG.1" TargetMode="External"/><Relationship Id="rId5" Type="http://schemas.openxmlformats.org/officeDocument/2006/relationships/hyperlink" Target="https://us06web.zoom.us/j/81558755074?pwd=RrHSvySGbpOLpTQC47WOeGibo6NFmm.1" TargetMode="External"/><Relationship Id="rId4" Type="http://schemas.openxmlformats.org/officeDocument/2006/relationships/hyperlink" Target="https://us06web.zoom.us/j/88652056365?pwd=LzDqL6YQEC49ygyESpJY4BuOankOZ8.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59A07668-90C6-46CA-ABF0-750B8E9A25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9125" y="116684"/>
            <a:ext cx="8552729" cy="474443"/>
          </a:xfrm>
        </p:spPr>
        <p:txBody>
          <a:bodyPr/>
          <a:lstStyle/>
          <a:p>
            <a:pPr algn="ctr">
              <a:spcBef>
                <a:spcPts val="0"/>
              </a:spcBef>
            </a:pPr>
            <a:r>
              <a:rPr lang="en-US" sz="1800" b="1" dirty="0">
                <a:ea typeface="Times New Roman" panose="02020603050405020304" pitchFamily="18" charset="0"/>
              </a:rPr>
              <a:t>CONSTITUTIONAL STANDARDS &amp; LEGAL LIMITS FOR JUDICIAL COMMITMENT </a:t>
            </a:r>
            <a:endParaRPr lang="en-US" sz="18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B33B97-EB9B-8296-B72A-38B428ED040B}"/>
              </a:ext>
            </a:extLst>
          </p:cNvPr>
          <p:cNvSpPr txBox="1"/>
          <p:nvPr/>
        </p:nvSpPr>
        <p:spPr>
          <a:xfrm>
            <a:off x="711200" y="660362"/>
            <a:ext cx="8793017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tabLst>
                <a:tab pos="4160594" algn="ctr"/>
              </a:tabLst>
            </a:pP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Rochelle R. Caton, J.D.</a:t>
            </a:r>
          </a:p>
          <a:p>
            <a:pPr algn="ctr">
              <a:tabLst>
                <a:tab pos="4160594" algn="ctr"/>
              </a:tabLst>
            </a:pP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Director of Patient Advocacy</a:t>
            </a:r>
          </a:p>
          <a:p>
            <a:pPr algn="ctr">
              <a:tabLst>
                <a:tab pos="4160594" algn="ctr"/>
              </a:tabLst>
            </a:pPr>
            <a:r>
              <a:rPr lang="en-US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South Carolina Department of Mental Health</a:t>
            </a:r>
          </a:p>
          <a:p>
            <a:pPr algn="ctr">
              <a:tabLst>
                <a:tab pos="4160594" algn="ctr"/>
              </a:tabLst>
            </a:pPr>
            <a:endParaRPr lang="en-US" sz="11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28850" algn="ctr"/>
              </a:tabLst>
            </a:pPr>
            <a:r>
              <a:rPr lang="en-US" sz="14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Presentation of US Supreme Court cases setting constitutional standards for commitment of people with disabilities.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28850" algn="ctr"/>
              </a:tabLst>
            </a:pPr>
            <a:r>
              <a:rPr lang="en-US" sz="14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Review of the statutes and procedures for commitment under SC law.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28850" algn="ctr"/>
              </a:tabLst>
            </a:pPr>
            <a:r>
              <a:rPr lang="en-US" sz="14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Discussion of categories of disabilities, SC service agencies, and legal limits for commitment.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2228850" algn="ctr"/>
              </a:tabLst>
            </a:pPr>
            <a:r>
              <a:rPr lang="en-US" sz="14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Tips for proper practice before SC Probate Courts (issues identified by the SC Probate Judges Association).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3B72E8-A7C0-1B1E-8573-BD60E2029676}"/>
              </a:ext>
            </a:extLst>
          </p:cNvPr>
          <p:cNvSpPr txBox="1"/>
          <p:nvPr/>
        </p:nvSpPr>
        <p:spPr>
          <a:xfrm>
            <a:off x="2367725" y="2553188"/>
            <a:ext cx="61006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tabLst>
                <a:tab pos="4160594" algn="ctr"/>
              </a:tabLst>
            </a:pPr>
            <a:r>
              <a:rPr lang="en-US" sz="1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This training is for </a:t>
            </a:r>
            <a:r>
              <a:rPr lang="en-US" sz="18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all</a:t>
            </a:r>
            <a:r>
              <a:rPr lang="en-US" sz="1800" b="1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designated examiners.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C0BE40D-84B3-DBB5-7BB3-EB86F3285736}"/>
              </a:ext>
            </a:extLst>
          </p:cNvPr>
          <p:cNvSpPr txBox="1"/>
          <p:nvPr/>
        </p:nvSpPr>
        <p:spPr>
          <a:xfrm>
            <a:off x="521294" y="2953298"/>
            <a:ext cx="979348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28850" algn="ctr"/>
              </a:tabLst>
            </a:pPr>
            <a:r>
              <a:rPr lang="en-US" sz="1400" b="1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Several training date options are available. Training will be virtual (</a:t>
            </a:r>
            <a:r>
              <a:rPr lang="en-US" sz="1400" b="1" i="1" kern="1200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Zoom</a:t>
            </a:r>
            <a:r>
              <a:rPr lang="en-US" sz="1400" b="1" i="1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). Please register for training in ZOOM. Training will close two days before training is offered.  Material will be emailed prior to the date training takes place. </a:t>
            </a:r>
            <a:endParaRPr lang="en-US" sz="1400" b="1" i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28850" algn="ctr"/>
              </a:tabLst>
            </a:pPr>
            <a:endParaRPr lang="en-US" sz="1400" b="1" i="1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G Times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2228850" algn="ctr"/>
              </a:tabLst>
            </a:pPr>
            <a:r>
              <a:rPr lang="en-US" sz="1400" b="1" dirty="0">
                <a:ea typeface="Times New Roman" panose="02020603050405020304" pitchFamily="18" charset="0"/>
                <a:cs typeface="CG Times"/>
              </a:rPr>
              <a:t>Training will start promptly at 12 Noon and end at 2:00 pm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28850" algn="ctr"/>
              </a:tabLst>
            </a:pP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5BC0163-C5B2-21A7-7BDE-5A14139D898E}"/>
              </a:ext>
            </a:extLst>
          </p:cNvPr>
          <p:cNvSpPr txBox="1"/>
          <p:nvPr/>
        </p:nvSpPr>
        <p:spPr>
          <a:xfrm>
            <a:off x="521294" y="4030486"/>
            <a:ext cx="9605472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4160594" algn="ctr"/>
              </a:tabLst>
            </a:pPr>
            <a:r>
              <a:rPr lang="en-US" sz="1600" b="1" dirty="0">
                <a:solidFill>
                  <a:schemeClr val="accent1"/>
                </a:solidFill>
                <a:latin typeface="+mj-lt"/>
                <a:cs typeface="+mj-cs"/>
              </a:rPr>
              <a:t>March 1, 2024</a:t>
            </a:r>
          </a:p>
          <a:p>
            <a:pPr>
              <a:tabLst>
                <a:tab pos="4160594" algn="ctr"/>
              </a:tabLst>
            </a:pPr>
            <a:r>
              <a:rPr lang="nl-NL" sz="1200" b="1" dirty="0">
                <a:ea typeface="Times New Roman" panose="02020603050405020304" pitchFamily="18" charset="0"/>
                <a:cs typeface="CG Times"/>
              </a:rPr>
              <a:t>Join Zoom Meeting</a:t>
            </a:r>
          </a:p>
          <a:p>
            <a:pPr>
              <a:tabLst>
                <a:tab pos="4160594" algn="ctr"/>
              </a:tabLst>
            </a:pPr>
            <a:r>
              <a:rPr lang="nl-NL" sz="1200" b="1" dirty="0">
                <a:ea typeface="Times New Roman" panose="02020603050405020304" pitchFamily="18" charset="0"/>
                <a:cs typeface="CG Time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https://us06web.zoom.us/j/89231287102?pwd=T7IJgmusabivaGDDctqFvUy13JtvmR.1</a:t>
            </a:r>
            <a:r>
              <a:rPr lang="nl-NL" sz="1200" b="1" dirty="0">
                <a:ea typeface="Times New Roman" panose="02020603050405020304" pitchFamily="18" charset="0"/>
                <a:cs typeface="CG Times"/>
              </a:rPr>
              <a:t> </a:t>
            </a:r>
          </a:p>
          <a:p>
            <a:pPr>
              <a:tabLst>
                <a:tab pos="4160594" algn="ctr"/>
              </a:tabLst>
            </a:pPr>
            <a:r>
              <a:rPr lang="nl-NL" sz="1200" b="1" dirty="0">
                <a:ea typeface="Times New Roman" panose="02020603050405020304" pitchFamily="18" charset="0"/>
                <a:cs typeface="CG Times"/>
              </a:rPr>
              <a:t>Meeting ID: 892 3128 7102</a:t>
            </a:r>
          </a:p>
          <a:p>
            <a:pPr>
              <a:tabLst>
                <a:tab pos="4160594" algn="ctr"/>
              </a:tabLst>
            </a:pPr>
            <a:r>
              <a:rPr lang="nl-NL" sz="1200" b="1" dirty="0">
                <a:ea typeface="Times New Roman" panose="02020603050405020304" pitchFamily="18" charset="0"/>
                <a:cs typeface="CG Times"/>
              </a:rPr>
              <a:t>Passcode: 03012024</a:t>
            </a:r>
            <a:endParaRPr lang="en-US" sz="1200" b="1" dirty="0">
              <a:ea typeface="Times New Roman" panose="02020603050405020304" pitchFamily="18" charset="0"/>
              <a:cs typeface="CG Times"/>
            </a:endParaRPr>
          </a:p>
          <a:p>
            <a:pPr>
              <a:tabLst>
                <a:tab pos="4160594" algn="ctr"/>
              </a:tabLst>
            </a:pPr>
            <a:r>
              <a:rPr lang="en-US" sz="1200" b="1" dirty="0">
                <a:ea typeface="Times New Roman" panose="02020603050405020304" pitchFamily="18" charset="0"/>
                <a:cs typeface="CG Times"/>
              </a:rPr>
              <a:t>				</a:t>
            </a:r>
          </a:p>
          <a:p>
            <a:pPr>
              <a:tabLst>
                <a:tab pos="4160594" algn="ctr"/>
              </a:tabLst>
            </a:pPr>
            <a:r>
              <a:rPr lang="en-US" sz="1600" b="1" dirty="0">
                <a:solidFill>
                  <a:schemeClr val="accent1"/>
                </a:solidFill>
                <a:latin typeface="+mj-lt"/>
                <a:cs typeface="+mj-cs"/>
              </a:rPr>
              <a:t>March 22, 2024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Join Zoom Meeting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https://us06web.zoom.us/j/84981492534?pwd=QKbCYcxfak3X6TmtlhH61awRGRc1SP.1</a:t>
            </a:r>
            <a:endParaRPr lang="en-US" sz="12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Meeting ID: 849 8149 2534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Passcode: 03222024</a:t>
            </a:r>
          </a:p>
        </p:txBody>
      </p:sp>
    </p:spTree>
    <p:extLst>
      <p:ext uri="{BB962C8B-B14F-4D97-AF65-F5344CB8AC3E}">
        <p14:creationId xmlns:p14="http://schemas.microsoft.com/office/powerpoint/2010/main" val="766726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C5C7F66-AB3F-C22B-A26D-B4218C9D0564}"/>
              </a:ext>
            </a:extLst>
          </p:cNvPr>
          <p:cNvSpPr txBox="1"/>
          <p:nvPr/>
        </p:nvSpPr>
        <p:spPr>
          <a:xfrm>
            <a:off x="1102406" y="1012954"/>
            <a:ext cx="7631396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>
              <a:spcBef>
                <a:spcPts val="0"/>
              </a:spcBef>
              <a:spcAft>
                <a:spcPts val="0"/>
              </a:spcAft>
              <a:tabLst>
                <a:tab pos="4160594" algn="ctr"/>
              </a:tabLst>
            </a:pPr>
            <a:r>
              <a:rPr lang="en-US" sz="1400" b="1" dirty="0">
                <a:solidFill>
                  <a:schemeClr val="accent1"/>
                </a:solidFill>
                <a:latin typeface="+mj-lt"/>
                <a:cs typeface="+mj-cs"/>
              </a:rPr>
              <a:t>April 2, 2024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Join Zoom Meeting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https://us06web.zoom.us/j/81184125350?pwd=Mko54wnd4wuB7l9gURyo9u2WUe5X4E.1</a:t>
            </a:r>
            <a:endParaRPr lang="en-US" sz="12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Meeting ID: 811 8412 5350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Passcode: 04022024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4160594" algn="ctr"/>
              </a:tabLst>
            </a:pPr>
            <a:r>
              <a:rPr lang="en-US" sz="1400" b="1" dirty="0">
                <a:solidFill>
                  <a:schemeClr val="accent1"/>
                </a:solidFill>
                <a:latin typeface="+mj-lt"/>
                <a:cs typeface="+mj-cs"/>
              </a:rPr>
              <a:t>May 30, 2024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https://us06web.zoom.us/j/84073950270?pwd=xZUiMhahKEu9eOOjc8fUavqJuC2r6Z.1</a:t>
            </a:r>
            <a:endParaRPr lang="en-US" sz="12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Meeting ID: 840 7395 0270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Passcode: 05302024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b="1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4160594" algn="ctr"/>
              </a:tabLst>
            </a:pPr>
            <a:r>
              <a:rPr lang="en-US" sz="1400" b="1" dirty="0">
                <a:solidFill>
                  <a:schemeClr val="accent1"/>
                </a:solidFill>
                <a:latin typeface="+mj-lt"/>
                <a:cs typeface="+mj-cs"/>
              </a:rPr>
              <a:t>June 4, 2024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https://us06web.zoom.us/j/88652056365?pwd=LzDqL6YQEC49ygyESpJY4BuOankOZ8.1</a:t>
            </a:r>
            <a:endParaRPr lang="en-US" sz="12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Meeting ID: 886 5205 6365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Passcode: 06042024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tabLst>
                <a:tab pos="4160594" algn="ctr"/>
              </a:tabLst>
            </a:pPr>
            <a:r>
              <a:rPr lang="en-US" sz="1400" b="1" dirty="0">
                <a:solidFill>
                  <a:schemeClr val="accent1"/>
                </a:solidFill>
                <a:latin typeface="+mj-lt"/>
                <a:cs typeface="+mj-cs"/>
              </a:rPr>
              <a:t>June 24, 2024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https://us06web.zoom.us/j/81558755074?pwd=RrHSvySGbpOLpTQC47WOeGibo6NFmm.1</a:t>
            </a:r>
            <a:endParaRPr lang="en-US" sz="12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Meeting ID: 815 5875 5074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Passcode: 06242024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4160594" algn="ctr"/>
              </a:tabLst>
            </a:pPr>
            <a:r>
              <a:rPr lang="en-US" sz="1400" b="1" dirty="0">
                <a:solidFill>
                  <a:schemeClr val="accent1"/>
                </a:solidFill>
                <a:latin typeface="+mj-lt"/>
                <a:cs typeface="+mj-cs"/>
              </a:rPr>
              <a:t>July 26, 2024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u="sng" dirty="0"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https://us06web.zoom.us/j/86003687284?pwd=uLIU18C2rPluZGqdJVZRhiOrZ42eWG.1</a:t>
            </a:r>
            <a:endParaRPr lang="en-US" sz="12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Meeting ID: 860 0368 7284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Passcode: 07262024</a:t>
            </a:r>
          </a:p>
        </p:txBody>
      </p:sp>
    </p:spTree>
    <p:extLst>
      <p:ext uri="{BB962C8B-B14F-4D97-AF65-F5344CB8AC3E}">
        <p14:creationId xmlns:p14="http://schemas.microsoft.com/office/powerpoint/2010/main" val="275743973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</TotalTime>
  <Words>373</Words>
  <Application>Microsoft Office PowerPoint</Application>
  <PresentationFormat>Widescreen</PresentationFormat>
  <Paragraphs>49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Trebuchet MS</vt:lpstr>
      <vt:lpstr>Wingdings 3</vt:lpstr>
      <vt:lpstr>Facet</vt:lpstr>
      <vt:lpstr>CONSTITUTIONAL STANDARDS &amp; LEGAL LIMITS FOR JUDICIAL COMMITMENT </vt:lpstr>
      <vt:lpstr>PowerPoint Presentation</vt:lpstr>
    </vt:vector>
  </TitlesOfParts>
  <Company>SC Department of Mental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CONSTITUTIONAL STANDARDS &amp; LEGAL LIMITS FOR JUDICIAL COMMITMENT </dc:title>
  <dc:creator>Mary Few</dc:creator>
  <cp:lastModifiedBy>Mary Few</cp:lastModifiedBy>
  <cp:revision>3</cp:revision>
  <dcterms:created xsi:type="dcterms:W3CDTF">2024-02-09T18:40:31Z</dcterms:created>
  <dcterms:modified xsi:type="dcterms:W3CDTF">2024-02-23T18:22:54Z</dcterms:modified>
</cp:coreProperties>
</file>