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728AC4-1F4F-4F0E-824A-CA1E7A387F7D}" v="6" dt="2026-01-05T20:22:19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1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0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1855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2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8958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6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610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6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2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9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2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7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1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4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82937-7933-42AB-9000-86DDF98D206C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E0863B-FE59-410D-957B-3D4230C37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s06web.zoom.us/j/87268997154?pwd=NaJgUZEJYPtcYL2OscRqsZmsbgCuLs.1" TargetMode="External"/><Relationship Id="rId2" Type="http://schemas.openxmlformats.org/officeDocument/2006/relationships/hyperlink" Target="https://us06web.zoom.us/j/83623281637?pwd=uRINifvrlBVelybQwXchapiByph1Gc.1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s06web.zoom.us/j/81371354523?pwd=JwVI2Z4Lh1F9Vmob49hkVYSfP40kf6.1" TargetMode="External"/><Relationship Id="rId4" Type="http://schemas.openxmlformats.org/officeDocument/2006/relationships/hyperlink" Target="https://us06web.zoom.us/j/84692734431?pwd=IPJ1mZbJAGDgpAkoJUdvuedoJLweeh.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9A07668-90C6-46CA-ABF0-750B8E9A2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125" y="116684"/>
            <a:ext cx="8552729" cy="739713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1800" b="1" dirty="0">
                <a:solidFill>
                  <a:schemeClr val="tx1"/>
                </a:solidFill>
                <a:ea typeface="Times New Roman" panose="02020603050405020304" pitchFamily="18" charset="0"/>
              </a:rPr>
              <a:t>CONSTITUTIONAL STANDARDS &amp; LEGAL LIMITS FOR JUDICIAL COMMITMENT 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33B97-EB9B-8296-B72A-38B428ED040B}"/>
              </a:ext>
            </a:extLst>
          </p:cNvPr>
          <p:cNvSpPr txBox="1"/>
          <p:nvPr/>
        </p:nvSpPr>
        <p:spPr>
          <a:xfrm>
            <a:off x="738980" y="856397"/>
            <a:ext cx="87930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Rochelle R. Caton, J.D., 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 of Patient Advocacy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of Mental Health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 Carolina Department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Behavioral Health and Developmental Disabilities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4160594" algn="ctr"/>
              </a:tabLst>
            </a:pP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28850" algn="ctr"/>
              </a:tabLs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Presentation of US Supreme Court cases setting constitutional standards for commitment of people with disabilities.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28850" algn="ctr"/>
              </a:tabLs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Review of the statutes and procedures for commitment under SC law.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28850" algn="ctr"/>
              </a:tabLs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Discussion of categories of disabilities, SC service  divisions, and legal limits for commitment.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28850" algn="ctr"/>
              </a:tabLs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Tips for proper practice before SC Probate Courts (issues identified by the SC Probate Judges Association).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3B72E8-A7C0-1B1E-8573-BD60E2029676}"/>
              </a:ext>
            </a:extLst>
          </p:cNvPr>
          <p:cNvSpPr txBox="1"/>
          <p:nvPr/>
        </p:nvSpPr>
        <p:spPr>
          <a:xfrm>
            <a:off x="1846053" y="2837866"/>
            <a:ext cx="7658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160594" algn="ctr"/>
              </a:tabLst>
            </a:pPr>
            <a:r>
              <a:rPr lang="en-US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This training is for </a:t>
            </a:r>
            <a:r>
              <a:rPr lang="en-US" sz="1800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all</a:t>
            </a:r>
            <a:r>
              <a:rPr lang="en-US" sz="1800" b="1" dirty="0">
                <a:latin typeface="Calibri" panose="020F0502020204030204" pitchFamily="34" charset="0"/>
                <a:ea typeface="Times New Roman" panose="02020603050405020304" pitchFamily="18" charset="0"/>
              </a:rPr>
              <a:t> designated examiners, and other interested  persons.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0BE40D-84B3-DBB5-7BB3-EB86F3285736}"/>
              </a:ext>
            </a:extLst>
          </p:cNvPr>
          <p:cNvSpPr txBox="1"/>
          <p:nvPr/>
        </p:nvSpPr>
        <p:spPr>
          <a:xfrm>
            <a:off x="341832" y="3154773"/>
            <a:ext cx="979348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2228850" algn="ctr"/>
              </a:tabLst>
            </a:pPr>
            <a:r>
              <a:rPr lang="en-US" sz="1600" b="1" i="1" u="sng" kern="12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Pre-registration is </a:t>
            </a:r>
            <a:r>
              <a:rPr lang="en-US" b="1" i="1" u="sng" kern="12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required</a:t>
            </a:r>
            <a:r>
              <a:rPr lang="en-US" sz="1600" b="1" i="1" u="sng" kern="12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i="1" u="sng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receive material prior to the meeting</a:t>
            </a:r>
            <a:r>
              <a:rPr lang="en-US" sz="1600" b="1" i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 </a:t>
            </a:r>
            <a:r>
              <a:rPr lang="en-US" sz="1400" b="1" i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register click </a:t>
            </a:r>
            <a:r>
              <a:rPr lang="en-US" sz="1400" b="1" i="1" kern="12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Zoom</a:t>
            </a:r>
            <a:r>
              <a:rPr lang="en-US" sz="1400" b="1" i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link below. </a:t>
            </a:r>
            <a:r>
              <a:rPr lang="en-US" sz="1400" b="1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Training will be virtual (</a:t>
            </a:r>
            <a:r>
              <a:rPr lang="en-US" sz="1400" b="1" i="1" kern="12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Zoom</a:t>
            </a:r>
            <a:r>
              <a:rPr lang="en-US" sz="1400" b="1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). Registration will close two days before training is offered.  Material will be emailed prior to the date training takes place. </a:t>
            </a:r>
            <a:endParaRPr lang="en-US" sz="1400" b="1" i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2228850" algn="ctr"/>
              </a:tabLst>
            </a:pPr>
            <a:r>
              <a:rPr lang="en-US" sz="1400" b="1" dirty="0">
                <a:ea typeface="Times New Roman" panose="02020603050405020304" pitchFamily="18" charset="0"/>
                <a:cs typeface="CG Times"/>
              </a:rPr>
              <a:t>Training will start promptly at 12 Noon and end at 2:00 pm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2228850" algn="ctr"/>
              </a:tabLst>
            </a:pP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2A1681-A7D9-6AFA-E749-F02DFD53E003}"/>
              </a:ext>
            </a:extLst>
          </p:cNvPr>
          <p:cNvSpPr txBox="1"/>
          <p:nvPr/>
        </p:nvSpPr>
        <p:spPr>
          <a:xfrm>
            <a:off x="223630" y="4172187"/>
            <a:ext cx="484035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Wednesday, February 25, 2026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 Zoom Meeting</a:t>
            </a:r>
          </a:p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https://us06web.zoom.us/j/83623281637?pwd=uRINifvrlBVelybQwXchapiByph1Gc.1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ID: 836 2328 1637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Passcode: 02022026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Tuesday, May 19, 2026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 Zoom Meeting</a:t>
            </a:r>
          </a:p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https://us06web.zoom.us/j/87268997154?pwd=NaJgUZEJYPtcYL2OscRqsZmsbgCuLs.1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ID: 872 6899 7154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Passcode: 05192026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9713B4-3B83-41CF-7A8D-068C105B1E34}"/>
              </a:ext>
            </a:extLst>
          </p:cNvPr>
          <p:cNvSpPr txBox="1"/>
          <p:nvPr/>
        </p:nvSpPr>
        <p:spPr>
          <a:xfrm>
            <a:off x="5616911" y="4172187"/>
            <a:ext cx="463660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Thursday, August 27, 2026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 Zoom Meeting</a:t>
            </a:r>
          </a:p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https://us06web.zoom.us/j/84692734431?pwd=IPJ1mZbJAGDgpAkoJUdvuedoJLweeh.1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ID: 846 9273 4431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Passcode: 08272026</a:t>
            </a:r>
          </a:p>
          <a:p>
            <a:endParaRPr lang="en-US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Wednesday, November 18, 2026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 Zoom Meeting</a:t>
            </a:r>
          </a:p>
          <a:p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https://us06web.zoom.us/j/81371354523?pwd=JwVI2Z4Lh1F9Vmob49hkVYSfP40kf6.1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ID: 813 7135 4523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Passcode: 11182026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7265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1765</TotalTime>
  <Words>306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Symbol</vt:lpstr>
      <vt:lpstr>Times New Roman</vt:lpstr>
      <vt:lpstr>Trebuchet MS</vt:lpstr>
      <vt:lpstr>Wingdings 3</vt:lpstr>
      <vt:lpstr>Facet</vt:lpstr>
      <vt:lpstr>CONSTITUTIONAL STANDARDS &amp; LEGAL LIMITS FOR JUDICIAL COMMITMENT </vt:lpstr>
    </vt:vector>
  </TitlesOfParts>
  <Company>SC Department of Mental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CONSTITUTIONAL STANDARDS &amp; LEGAL LIMITS FOR JUDICIAL COMMITMENT</dc:title>
  <dc:creator>Mary Few</dc:creator>
  <cp:lastModifiedBy>Rochelle Caton</cp:lastModifiedBy>
  <cp:revision>16</cp:revision>
  <dcterms:created xsi:type="dcterms:W3CDTF">2024-02-09T18:40:31Z</dcterms:created>
  <dcterms:modified xsi:type="dcterms:W3CDTF">2026-01-23T12:54:20Z</dcterms:modified>
</cp:coreProperties>
</file>